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62" r:id="rId2"/>
    <p:sldId id="276" r:id="rId3"/>
    <p:sldId id="257" r:id="rId4"/>
    <p:sldId id="259" r:id="rId5"/>
    <p:sldId id="260" r:id="rId6"/>
    <p:sldId id="271" r:id="rId7"/>
    <p:sldId id="261" r:id="rId8"/>
    <p:sldId id="275" r:id="rId9"/>
    <p:sldId id="270" r:id="rId10"/>
    <p:sldId id="263" r:id="rId11"/>
    <p:sldId id="264" r:id="rId12"/>
    <p:sldId id="265" r:id="rId13"/>
    <p:sldId id="274" r:id="rId14"/>
    <p:sldId id="266" r:id="rId15"/>
    <p:sldId id="267" r:id="rId16"/>
    <p:sldId id="268" r:id="rId17"/>
    <p:sldId id="269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668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733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130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471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3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289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761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793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155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710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67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83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96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785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71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95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162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559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82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10" Type="http://schemas.openxmlformats.org/officeDocument/2006/relationships/image" Target="../media/image21.jpe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694E6A-8029-5F47-1D62-52721E936A87}"/>
              </a:ext>
            </a:extLst>
          </p:cNvPr>
          <p:cNvSpPr/>
          <p:nvPr/>
        </p:nvSpPr>
        <p:spPr>
          <a:xfrm>
            <a:off x="3899647" y="815788"/>
            <a:ext cx="470647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Algerian" panose="04020705040A02060702" pitchFamily="82" charset="0"/>
              </a:rPr>
              <a:t>PROJECT ON ENTREPRENEURSHIP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90F291-C321-727F-EC0B-3ED8F0332B20}"/>
              </a:ext>
            </a:extLst>
          </p:cNvPr>
          <p:cNvSpPr/>
          <p:nvPr/>
        </p:nvSpPr>
        <p:spPr>
          <a:xfrm>
            <a:off x="1846729" y="1622612"/>
            <a:ext cx="8068236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DEVELOPMENT OF PANEER INDUSTRY </a:t>
            </a:r>
            <a:endParaRPr lang="en-IN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F4CD23-2532-6FC4-64EC-5DA624164F61}"/>
              </a:ext>
            </a:extLst>
          </p:cNvPr>
          <p:cNvSpPr/>
          <p:nvPr/>
        </p:nvSpPr>
        <p:spPr>
          <a:xfrm>
            <a:off x="986118" y="4159624"/>
            <a:ext cx="4356847" cy="18825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b="1" dirty="0"/>
              <a:t>GUIDED BY – APURBA GIRI¹ &amp; </a:t>
            </a:r>
          </a:p>
          <a:p>
            <a:pPr algn="ctr"/>
            <a:r>
              <a:rPr lang="en-IN" b="1" dirty="0"/>
              <a:t>AYAN MONDAL²</a:t>
            </a:r>
          </a:p>
          <a:p>
            <a:pPr algn="ctr"/>
            <a:r>
              <a:rPr lang="en-IN" b="1" dirty="0"/>
              <a:t>HEAD OF ASSISTANT PROFESSOR¹</a:t>
            </a:r>
          </a:p>
          <a:p>
            <a:pPr algn="ctr"/>
            <a:r>
              <a:rPr lang="en-IN" b="1" dirty="0"/>
              <a:t>ASSISTANT PROFESSOR²</a:t>
            </a:r>
          </a:p>
          <a:p>
            <a:pPr algn="ctr"/>
            <a:r>
              <a:rPr lang="en-IN" b="1" dirty="0"/>
              <a:t>(DEPT. OF NUTRITION)</a:t>
            </a:r>
          </a:p>
          <a:p>
            <a:pPr algn="ctr"/>
            <a:r>
              <a:rPr lang="en-IN" b="1" dirty="0" err="1"/>
              <a:t>Mugberia</a:t>
            </a:r>
            <a:r>
              <a:rPr lang="en-IN" b="1" dirty="0"/>
              <a:t> </a:t>
            </a:r>
            <a:r>
              <a:rPr lang="en-IN" b="1" dirty="0" err="1"/>
              <a:t>Gangadhar</a:t>
            </a:r>
            <a:r>
              <a:rPr lang="en-IN" b="1" dirty="0"/>
              <a:t> </a:t>
            </a:r>
            <a:r>
              <a:rPr lang="en-IN" b="1" dirty="0" err="1"/>
              <a:t>Mahavidyalaya</a:t>
            </a:r>
            <a:endParaRPr lang="en-IN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0E763F-DF88-5682-8C0A-8CABCCBAB714}"/>
              </a:ext>
            </a:extLst>
          </p:cNvPr>
          <p:cNvSpPr/>
          <p:nvPr/>
        </p:nvSpPr>
        <p:spPr>
          <a:xfrm>
            <a:off x="6902824" y="4159624"/>
            <a:ext cx="4554070" cy="18825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PROJECTED BY –TANUSHREE JANA</a:t>
            </a:r>
          </a:p>
          <a:p>
            <a:pPr algn="ctr"/>
            <a:r>
              <a:rPr lang="en-US" b="1" dirty="0"/>
              <a:t>Roll – 2241</a:t>
            </a:r>
          </a:p>
          <a:p>
            <a:pPr algn="ctr"/>
            <a:r>
              <a:rPr lang="en-US" b="1" dirty="0"/>
              <a:t>Department of Nutrition,</a:t>
            </a:r>
          </a:p>
          <a:p>
            <a:pPr algn="ctr"/>
            <a:r>
              <a:rPr lang="en-US" b="1" dirty="0"/>
              <a:t>B.Voc Food Processing 6th semester </a:t>
            </a:r>
          </a:p>
          <a:p>
            <a:pPr algn="ctr"/>
            <a:r>
              <a:rPr lang="en-US" b="1" dirty="0" err="1"/>
              <a:t>Mugberia</a:t>
            </a:r>
            <a:r>
              <a:rPr lang="en-US" b="1" dirty="0"/>
              <a:t> Gangadhar Mahavidyalaya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732" y="2285830"/>
            <a:ext cx="5158596" cy="182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25351" y="828136"/>
            <a:ext cx="3433313" cy="552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RAW MATERIALS</a:t>
            </a:r>
            <a:endParaRPr lang="en-IN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4689894" y="1534873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N" sz="2000" dirty="0"/>
              <a:t>Water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Milk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Citric acid</a:t>
            </a:r>
          </a:p>
          <a:p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4278702" y="2544792"/>
            <a:ext cx="3640347" cy="56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TYPES OF PRODUCT</a:t>
            </a:r>
            <a:endParaRPr lang="en-IN" sz="2400" dirty="0"/>
          </a:p>
        </p:txBody>
      </p:sp>
      <p:sp>
        <p:nvSpPr>
          <p:cNvPr id="7" name="Rectangle 6"/>
          <p:cNvSpPr/>
          <p:nvPr/>
        </p:nvSpPr>
        <p:spPr>
          <a:xfrm>
            <a:off x="4580626" y="2967335"/>
            <a:ext cx="456337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IN" sz="2000" dirty="0"/>
              <a:t>Low Fat Paneer </a:t>
            </a:r>
          </a:p>
          <a:p>
            <a:pPr marL="342900" indent="-342900">
              <a:buAutoNum type="arabicPeriod"/>
            </a:pPr>
            <a:r>
              <a:rPr lang="en-IN" sz="2000" dirty="0"/>
              <a:t>Paneer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799" y="1034148"/>
            <a:ext cx="2143125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366" y="3292808"/>
            <a:ext cx="2370977" cy="17782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783" y="3292808"/>
            <a:ext cx="2619375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3325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8856" y="707366"/>
            <a:ext cx="5279369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 PROCESS OF PANEER</a:t>
            </a:r>
            <a:endParaRPr lang="en-IN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48353" y="1286413"/>
            <a:ext cx="2927232" cy="7044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milk from raw milk silo to double jacketed SS vat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8557" y="1268982"/>
            <a:ext cx="3151518" cy="9316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QC check for Fat &amp; SNF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Fat Paneer-3.5%,8.10%</a:t>
            </a: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Paneer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- 4%,13.25%</a:t>
            </a:r>
          </a:p>
          <a:p>
            <a:pPr algn="ctr"/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1331342" y="2364852"/>
            <a:ext cx="2938733" cy="8279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 of 2% citric acid solution [water-100L, Citric acid -3 kg,(Low Fat-5 kg)]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99864" y="1287670"/>
            <a:ext cx="3611594" cy="6965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Circulation through pre-heater to attain temperature of 82 to 85°C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27913" y="2880773"/>
            <a:ext cx="2725947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Coagulation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4511614" y="2207462"/>
            <a:ext cx="3234905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Lowering temperature to 78°C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5133" y="3486747"/>
            <a:ext cx="3867505" cy="5598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Compressed by placing it in SS dice with 6 PSI pressure for 12 minutes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6519" y="4239524"/>
            <a:ext cx="3140017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Store in cold room at 5-7°C overnight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3917" y="3549053"/>
            <a:ext cx="2725947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Filtration of Coagulum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3917" y="4303322"/>
            <a:ext cx="2725947" cy="573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to brine solution of o.3% salt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81814" y="4919932"/>
            <a:ext cx="3447691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Weighing &amp; cutting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Paneer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block as per required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89894" y="4945278"/>
            <a:ext cx="2725947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Vaccum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packing &amp; Sealing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28775" y="4274976"/>
            <a:ext cx="3743863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pressed block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water at 5 to 7°C for 40 minutes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82609" y="5475608"/>
            <a:ext cx="3611593" cy="785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 of cut pieces then mashing of cut pieces &amp;mixing in hot water &amp; Reuse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9638" y="5639099"/>
            <a:ext cx="2725947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Storing in chest freezer at 3-5°C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44128" y="4919932"/>
            <a:ext cx="2725947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Coding on the pouch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eft Arrow 19"/>
          <p:cNvSpPr/>
          <p:nvPr/>
        </p:nvSpPr>
        <p:spPr>
          <a:xfrm>
            <a:off x="4270075" y="1570008"/>
            <a:ext cx="178278" cy="1648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ight Arrow 20"/>
          <p:cNvSpPr/>
          <p:nvPr/>
        </p:nvSpPr>
        <p:spPr>
          <a:xfrm>
            <a:off x="7415841" y="1589681"/>
            <a:ext cx="138019" cy="17558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ight Arrow 21"/>
          <p:cNvSpPr/>
          <p:nvPr/>
        </p:nvSpPr>
        <p:spPr>
          <a:xfrm>
            <a:off x="7621431" y="4403423"/>
            <a:ext cx="138019" cy="17558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ight Arrow 23"/>
          <p:cNvSpPr/>
          <p:nvPr/>
        </p:nvSpPr>
        <p:spPr>
          <a:xfrm>
            <a:off x="4310334" y="2468675"/>
            <a:ext cx="138019" cy="17558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Curved Left Arrow 25"/>
          <p:cNvSpPr/>
          <p:nvPr/>
        </p:nvSpPr>
        <p:spPr>
          <a:xfrm>
            <a:off x="7875917" y="2024778"/>
            <a:ext cx="586596" cy="425743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5736566" y="2664662"/>
            <a:ext cx="316301" cy="21611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Down Arrow 27"/>
          <p:cNvSpPr/>
          <p:nvPr/>
        </p:nvSpPr>
        <p:spPr>
          <a:xfrm>
            <a:off x="5791197" y="3335458"/>
            <a:ext cx="316301" cy="21611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Left Arrow 28"/>
          <p:cNvSpPr/>
          <p:nvPr/>
        </p:nvSpPr>
        <p:spPr>
          <a:xfrm>
            <a:off x="4695639" y="3644955"/>
            <a:ext cx="178278" cy="1648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Down Arrow 29"/>
          <p:cNvSpPr/>
          <p:nvPr/>
        </p:nvSpPr>
        <p:spPr>
          <a:xfrm>
            <a:off x="2642555" y="4037912"/>
            <a:ext cx="316301" cy="21611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Right Arrow 30"/>
          <p:cNvSpPr/>
          <p:nvPr/>
        </p:nvSpPr>
        <p:spPr>
          <a:xfrm>
            <a:off x="4689894" y="4380331"/>
            <a:ext cx="138019" cy="17558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Down Arrow 31"/>
          <p:cNvSpPr/>
          <p:nvPr/>
        </p:nvSpPr>
        <p:spPr>
          <a:xfrm>
            <a:off x="8951341" y="4703142"/>
            <a:ext cx="316301" cy="21611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Left Arrow 32"/>
          <p:cNvSpPr/>
          <p:nvPr/>
        </p:nvSpPr>
        <p:spPr>
          <a:xfrm>
            <a:off x="4364965" y="5076581"/>
            <a:ext cx="178278" cy="1648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Left Arrow 33"/>
          <p:cNvSpPr/>
          <p:nvPr/>
        </p:nvSpPr>
        <p:spPr>
          <a:xfrm>
            <a:off x="7448899" y="5093798"/>
            <a:ext cx="178278" cy="1648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Down Arrow 34"/>
          <p:cNvSpPr/>
          <p:nvPr/>
        </p:nvSpPr>
        <p:spPr>
          <a:xfrm>
            <a:off x="5633046" y="5402478"/>
            <a:ext cx="316301" cy="21611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267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1057" y="655609"/>
            <a:ext cx="6150634" cy="4485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PRODUCT DETAILS </a:t>
            </a:r>
            <a:endParaRPr lang="en-IN" sz="28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805285"/>
              </p:ext>
            </p:extLst>
          </p:nvPr>
        </p:nvGraphicFramePr>
        <p:xfrm>
          <a:off x="1647645" y="1243503"/>
          <a:ext cx="851235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8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2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24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2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8568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250gm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500gm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1kg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2kg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568">
                <a:tc>
                  <a:txBody>
                    <a:bodyPr/>
                    <a:lstStyle/>
                    <a:p>
                      <a:r>
                        <a:rPr lang="en-US" dirty="0"/>
                        <a:t>Milk (per L=40)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80/-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120/-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568">
                <a:tc>
                  <a:txBody>
                    <a:bodyPr/>
                    <a:lstStyle/>
                    <a:p>
                      <a:r>
                        <a:rPr lang="en-US" dirty="0"/>
                        <a:t>Acid (per kg=400)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568">
                <a:tc>
                  <a:txBody>
                    <a:bodyPr/>
                    <a:lstStyle/>
                    <a:p>
                      <a:r>
                        <a:rPr lang="en-US" dirty="0"/>
                        <a:t>water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568">
                <a:tc>
                  <a:txBody>
                    <a:bodyPr/>
                    <a:lstStyle/>
                    <a:p>
                      <a:r>
                        <a:rPr lang="en-US" dirty="0" err="1"/>
                        <a:t>labour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568">
                <a:tc>
                  <a:txBody>
                    <a:bodyPr/>
                    <a:lstStyle/>
                    <a:p>
                      <a:r>
                        <a:rPr lang="en-US" dirty="0"/>
                        <a:t>Packaging materials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568">
                <a:tc>
                  <a:txBody>
                    <a:bodyPr/>
                    <a:lstStyle/>
                    <a:p>
                      <a:r>
                        <a:rPr lang="en-US" dirty="0"/>
                        <a:t>Electricity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096216" y="3808560"/>
            <a:ext cx="1759789" cy="370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Total cost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4041472" y="3860318"/>
            <a:ext cx="836762" cy="319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110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5085269" y="3860318"/>
            <a:ext cx="836762" cy="319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164</a:t>
            </a: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6787550" y="3860318"/>
            <a:ext cx="836762" cy="319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336</a:t>
            </a:r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8489831" y="3864630"/>
            <a:ext cx="836762" cy="319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562</a:t>
            </a:r>
            <a:endParaRPr lang="en-IN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861441"/>
              </p:ext>
            </p:extLst>
          </p:nvPr>
        </p:nvGraphicFramePr>
        <p:xfrm>
          <a:off x="1669690" y="4256497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WHOLESALERS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MRP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PROFIT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250gm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500gm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86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1kg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211780"/>
              </p:ext>
            </p:extLst>
          </p:nvPr>
        </p:nvGraphicFramePr>
        <p:xfrm>
          <a:off x="1669690" y="5723083"/>
          <a:ext cx="8128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2kg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5983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0785" y="819509"/>
            <a:ext cx="5158596" cy="414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Plant Layout</a:t>
            </a:r>
            <a:endParaRPr lang="en-IN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1" t="21651" r="34648" b="23004"/>
          <a:stretch/>
        </p:blipFill>
        <p:spPr>
          <a:xfrm>
            <a:off x="879895" y="1483121"/>
            <a:ext cx="10394830" cy="463300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9204385" y="3174521"/>
            <a:ext cx="715992" cy="345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In</a:t>
            </a:r>
            <a:endParaRPr lang="en-IN" dirty="0"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99917" y="4472796"/>
            <a:ext cx="715992" cy="345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Out</a:t>
            </a:r>
            <a:endParaRPr lang="en-IN" dirty="0">
              <a:latin typeface="Arial Black" panose="020B0A040201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291311" y="4645324"/>
            <a:ext cx="52621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0146821" y="3364300"/>
            <a:ext cx="675016" cy="172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808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86664" y="750498"/>
            <a:ext cx="4226944" cy="5175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b="1" dirty="0"/>
              <a:t>LABORATORY TEST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1389" y="1682151"/>
            <a:ext cx="57020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:-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Sensory Test (Texture,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odor)</a:t>
            </a:r>
          </a:p>
          <a:p>
            <a:pPr algn="just"/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Chemical: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 Test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Acidity Test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Moisture Test</a:t>
            </a:r>
          </a:p>
          <a:p>
            <a:pPr algn="just"/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Microbiological: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(Bacterial spores, Coliform count, Yeast &amp;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Mould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count </a:t>
            </a:r>
            <a:r>
              <a:rPr lang="en-US" dirty="0"/>
              <a:t>)</a:t>
            </a:r>
          </a:p>
          <a:p>
            <a:endParaRPr lang="en-I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814" y="4109588"/>
            <a:ext cx="2466975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95" y="919059"/>
            <a:ext cx="2018581" cy="1343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94" y="4185788"/>
            <a:ext cx="2695575" cy="1695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188" y="907623"/>
            <a:ext cx="1800225" cy="2533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214" y="4281038"/>
            <a:ext cx="28575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6633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8453" y="759603"/>
            <a:ext cx="4865298" cy="690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MARKET STRATEGY</a:t>
            </a:r>
            <a:endParaRPr lang="en-IN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9850" y="1507554"/>
            <a:ext cx="55467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Firstly, Digital Marketing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Secondly, Advertising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Thirdly, Sales promotion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Fourth, Direct Marketing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8469" y="3143613"/>
            <a:ext cx="9834112" cy="9489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DISTRIBUTION PROCESS</a:t>
            </a:r>
            <a:endParaRPr lang="en-IN" sz="4400" dirty="0"/>
          </a:p>
        </p:txBody>
      </p:sp>
      <p:sp>
        <p:nvSpPr>
          <p:cNvPr id="7" name="Rectangle 6"/>
          <p:cNvSpPr/>
          <p:nvPr/>
        </p:nvSpPr>
        <p:spPr>
          <a:xfrm>
            <a:off x="707366" y="4677441"/>
            <a:ext cx="1334220" cy="8712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Raw material 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3019246" y="4677441"/>
            <a:ext cx="1575758" cy="8712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Plant </a:t>
            </a: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7724952" y="4677441"/>
            <a:ext cx="1572880" cy="8712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Retailer</a:t>
            </a:r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5443268" y="4677441"/>
            <a:ext cx="1463613" cy="8712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Distributor</a:t>
            </a:r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>
            <a:off x="10176294" y="4717698"/>
            <a:ext cx="1279585" cy="8712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customer</a:t>
            </a:r>
            <a:endParaRPr lang="en-IN" dirty="0"/>
          </a:p>
        </p:txBody>
      </p:sp>
      <p:sp>
        <p:nvSpPr>
          <p:cNvPr id="12" name="Right Arrow 11"/>
          <p:cNvSpPr/>
          <p:nvPr/>
        </p:nvSpPr>
        <p:spPr>
          <a:xfrm>
            <a:off x="2170982" y="4947740"/>
            <a:ext cx="718868" cy="30192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Right Arrow 12"/>
          <p:cNvSpPr/>
          <p:nvPr/>
        </p:nvSpPr>
        <p:spPr>
          <a:xfrm>
            <a:off x="9345281" y="4962115"/>
            <a:ext cx="718868" cy="30192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Right Arrow 13"/>
          <p:cNvSpPr/>
          <p:nvPr/>
        </p:nvSpPr>
        <p:spPr>
          <a:xfrm>
            <a:off x="6954326" y="4962115"/>
            <a:ext cx="718868" cy="30192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Right Arrow 14"/>
          <p:cNvSpPr/>
          <p:nvPr/>
        </p:nvSpPr>
        <p:spPr>
          <a:xfrm>
            <a:off x="4681269" y="4947740"/>
            <a:ext cx="718868" cy="30192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508" y="848764"/>
            <a:ext cx="3006534" cy="2002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4629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026533" y="767750"/>
            <a:ext cx="9920379" cy="9575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ADVERTISEMENT &amp; PROMOTION </a:t>
            </a:r>
            <a:endParaRPr lang="en-IN" sz="4400" b="1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2" r="10116" b="18816"/>
          <a:stretch/>
        </p:blipFill>
        <p:spPr>
          <a:xfrm>
            <a:off x="1345721" y="1949569"/>
            <a:ext cx="9567840" cy="40959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7290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892CEB9-31A4-86C4-61CC-CC775536F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800" y="750497"/>
            <a:ext cx="4494998" cy="78732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TARGETED CUSTOMERS</a:t>
            </a:r>
            <a:endParaRPr lang="en-IN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9BA0AC-B96B-AA62-4A85-E3F901085439}"/>
              </a:ext>
            </a:extLst>
          </p:cNvPr>
          <p:cNvSpPr txBox="1"/>
          <p:nvPr/>
        </p:nvSpPr>
        <p:spPr>
          <a:xfrm>
            <a:off x="4132437" y="3063806"/>
            <a:ext cx="41830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Others customer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Middle and upper class households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Marriage &amp; Occasion </a:t>
            </a:r>
          </a:p>
          <a:p>
            <a:endParaRPr lang="en-IN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942267" y="1537820"/>
            <a:ext cx="4028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Wholesalers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Retailers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Restaurants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Hotels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Online</a:t>
            </a:r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840730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9616F0-F846-E70F-FADB-BA4BC6BD1626}"/>
              </a:ext>
            </a:extLst>
          </p:cNvPr>
          <p:cNvSpPr/>
          <p:nvPr/>
        </p:nvSpPr>
        <p:spPr>
          <a:xfrm>
            <a:off x="3966460" y="841951"/>
            <a:ext cx="4087906" cy="6633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OF COMPETITOR </a:t>
            </a:r>
            <a:endParaRPr lang="en-IN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60" y="1645490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791" y="1714837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949" y="1500524"/>
            <a:ext cx="1781175" cy="2571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718" y="3936881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464" y="3936881"/>
            <a:ext cx="21240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84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032" y="2776671"/>
            <a:ext cx="9595936" cy="13046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7466"/>
          <a:stretch/>
        </p:blipFill>
        <p:spPr>
          <a:xfrm>
            <a:off x="983411" y="1707311"/>
            <a:ext cx="10182171" cy="339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06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A102-8565-4BC6-9A3A-95CEDBDEC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4669"/>
          </a:xfrm>
        </p:spPr>
        <p:txBody>
          <a:bodyPr/>
          <a:lstStyle/>
          <a:p>
            <a:r>
              <a:rPr lang="en-US" dirty="0"/>
              <a:t>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28BC8B-EFAA-45F0-9E03-9BA10C611DC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016189" y="1463695"/>
            <a:ext cx="3892748" cy="432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4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85072" y="819509"/>
            <a:ext cx="5822830" cy="6728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C000"/>
                </a:solidFill>
              </a:rPr>
              <a:t>WHY I STARTED THIS BUSINESS ?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8218" y="1689195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dirty="0"/>
              <a:t>High market demand and growing industry 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dirty="0"/>
              <a:t>High profitable business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dirty="0"/>
              <a:t>It can be start in a small plan 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dirty="0"/>
              <a:t>Manufacturing procedure is very simple 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dirty="0"/>
              <a:t>Marketing is very simple because of high demand in populated areas</a:t>
            </a:r>
          </a:p>
        </p:txBody>
      </p:sp>
    </p:spTree>
    <p:extLst>
      <p:ext uri="{BB962C8B-B14F-4D97-AF65-F5344CB8AC3E}">
        <p14:creationId xmlns:p14="http://schemas.microsoft.com/office/powerpoint/2010/main" val="3373950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19915" y="854015"/>
            <a:ext cx="5555411" cy="6901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BUSINESS MANAGEMENT FUNCTION</a:t>
            </a:r>
            <a:endParaRPr lang="en-IN" sz="2000" b="1" dirty="0">
              <a:solidFill>
                <a:schemeClr val="bg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553418" y="1725282"/>
            <a:ext cx="4960189" cy="3364302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/>
              <a:t>Planning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/>
              <a:t>Organizing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/>
              <a:t>Coordinating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/>
              <a:t>Directing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/>
              <a:t>Controlling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400" dirty="0"/>
          </a:p>
          <a:p>
            <a:pPr algn="just"/>
            <a:endParaRPr lang="en-IN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326" y="2019281"/>
            <a:ext cx="3283583" cy="32255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6339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6988" y="983412"/>
            <a:ext cx="5417389" cy="474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LOCATION &amp; AREA</a:t>
            </a: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20196" y="1661886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Raw material availability.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 ( with respect to the marketing area)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Availability of suitable land.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 facilities.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Availability of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labours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Availability of utilities ( Water, Electricity ).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Environmental impact and effluent disposal.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community considerations.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Climate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 strategic consideration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:-  2000-2500 </a:t>
            </a:r>
            <a:r>
              <a:rPr lang="en-US" sz="2000" dirty="0" err="1"/>
              <a:t>sq.ft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080" y="3982945"/>
            <a:ext cx="3458922" cy="1833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13" y="1419910"/>
            <a:ext cx="2625889" cy="256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49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9683" y="888522"/>
            <a:ext cx="6228272" cy="483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CERTIFICATE &amp; LICENSE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27231" y="167146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 Safety &amp; Standards Authority of India (FSSAI) Food License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ESI or Employee State Insurance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GST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Trademark Registration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Objection Certificate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343" y="2286874"/>
            <a:ext cx="3875776" cy="3320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0930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42271" y="957533"/>
            <a:ext cx="4166558" cy="491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>
                <a:solidFill>
                  <a:schemeClr val="bg1"/>
                </a:solidFill>
              </a:rPr>
              <a:t>INVESTMENT</a:t>
            </a:r>
            <a:endParaRPr lang="en-IN" sz="44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641026"/>
              </p:ext>
            </p:extLst>
          </p:nvPr>
        </p:nvGraphicFramePr>
        <p:xfrm>
          <a:off x="2066503" y="2398144"/>
          <a:ext cx="8128000" cy="287999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81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6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050"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   ₹ 700000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7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          Raw Materials( Milk, Citric Acid)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₹ 300000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27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          Machinery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₹ 1450000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560"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/>
                        <a:t>          Van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₹ 600000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27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         Labors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₹ 130000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27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         Electricity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₹ 50000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27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       Others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₹ 50000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23094" y="1647645"/>
            <a:ext cx="497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02060"/>
                </a:solidFill>
                <a:latin typeface="Arial Black" panose="020B0A04020102020204" pitchFamily="34" charset="0"/>
              </a:rPr>
              <a:t>Total Investment – 28-35 Lakhs</a:t>
            </a:r>
            <a:endParaRPr lang="en-IN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646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7428" y="974784"/>
            <a:ext cx="8686800" cy="4882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  </a:t>
            </a:r>
            <a:endParaRPr lang="en-IN" sz="36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813075"/>
              </p:ext>
            </p:extLst>
          </p:nvPr>
        </p:nvGraphicFramePr>
        <p:xfrm>
          <a:off x="2062673" y="2764222"/>
          <a:ext cx="8098286" cy="21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9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Receiving</a:t>
                      </a:r>
                      <a:r>
                        <a:rPr lang="en-US" baseline="0" dirty="0"/>
                        <a:t> section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</a:t>
                      </a:r>
                      <a:r>
                        <a:rPr lang="en-US" dirty="0" err="1"/>
                        <a:t>Labours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8000 x 2</a:t>
                      </a:r>
                      <a:r>
                        <a:rPr lang="en-US" baseline="0" dirty="0"/>
                        <a:t> =16000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Processing Section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(1 Production manager, 3 </a:t>
                      </a:r>
                      <a:r>
                        <a:rPr lang="en-US" dirty="0" err="1"/>
                        <a:t>labours</a:t>
                      </a:r>
                      <a:r>
                        <a:rPr lang="en-US" dirty="0"/>
                        <a:t>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10000+(8000 x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3 =24000)=340000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Lab</a:t>
                      </a:r>
                      <a:r>
                        <a:rPr lang="en-US" baseline="0" dirty="0"/>
                        <a:t>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lab assistant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12000 x 3=</a:t>
                      </a:r>
                      <a:r>
                        <a:rPr lang="en-US" baseline="0" dirty="0"/>
                        <a:t> 36000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Packaging Section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(2 cutting, 2 Packaging)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8000 x 4 =32000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Store</a:t>
                      </a:r>
                      <a:r>
                        <a:rPr lang="en-US" baseline="0" dirty="0"/>
                        <a:t> Room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</a:t>
                      </a:r>
                      <a:r>
                        <a:rPr lang="en-US" dirty="0" err="1"/>
                        <a:t>labours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8000 x 2 =16000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427343" y="5003321"/>
            <a:ext cx="265693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Total =134000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2320507" y="1414732"/>
            <a:ext cx="4502988" cy="672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Man Power 15 People</a:t>
            </a:r>
            <a:endParaRPr lang="en-IN" sz="3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469" y="1219728"/>
            <a:ext cx="3260784" cy="13084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4742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9525" y="802257"/>
            <a:ext cx="3804249" cy="4917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Algerian" panose="04020705040A02060702" pitchFamily="82" charset="0"/>
              </a:rPr>
              <a:t>Machinery </a:t>
            </a:r>
            <a:r>
              <a:rPr lang="en-US" sz="2400" b="1" dirty="0" err="1">
                <a:solidFill>
                  <a:srgbClr val="7030A0"/>
                </a:solidFill>
                <a:latin typeface="Algerian" panose="04020705040A02060702" pitchFamily="82" charset="0"/>
              </a:rPr>
              <a:t>Detalis</a:t>
            </a:r>
            <a:endParaRPr lang="en-IN" sz="2400" b="1" dirty="0">
              <a:solidFill>
                <a:srgbClr val="7030A0"/>
              </a:solidFill>
              <a:latin typeface="Algerian" panose="04020705040A02060702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3" b="38239"/>
          <a:stretch/>
        </p:blipFill>
        <p:spPr>
          <a:xfrm>
            <a:off x="7082287" y="1390625"/>
            <a:ext cx="1785667" cy="17320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4" b="34968"/>
          <a:stretch/>
        </p:blipFill>
        <p:spPr>
          <a:xfrm>
            <a:off x="8867954" y="3352489"/>
            <a:ext cx="2152609" cy="22022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8" b="37610"/>
          <a:stretch/>
        </p:blipFill>
        <p:spPr>
          <a:xfrm>
            <a:off x="759484" y="1255168"/>
            <a:ext cx="1692331" cy="1546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" t="20125" r="3127" b="51573"/>
          <a:stretch/>
        </p:blipFill>
        <p:spPr>
          <a:xfrm>
            <a:off x="5168179" y="1633955"/>
            <a:ext cx="1639019" cy="11041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35346"/>
          <a:stretch/>
        </p:blipFill>
        <p:spPr>
          <a:xfrm>
            <a:off x="2747281" y="1390625"/>
            <a:ext cx="2051742" cy="17320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3" b="37861"/>
          <a:stretch/>
        </p:blipFill>
        <p:spPr>
          <a:xfrm>
            <a:off x="3279337" y="3558722"/>
            <a:ext cx="2040216" cy="19960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1" b="32578"/>
          <a:stretch/>
        </p:blipFill>
        <p:spPr>
          <a:xfrm>
            <a:off x="9523562" y="800912"/>
            <a:ext cx="1663367" cy="18086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" t="18743" r="8394" b="37610"/>
          <a:stretch/>
        </p:blipFill>
        <p:spPr>
          <a:xfrm>
            <a:off x="999691" y="3455606"/>
            <a:ext cx="2028181" cy="22536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" t="59251" r="8140" b="-1750"/>
          <a:stretch/>
        </p:blipFill>
        <p:spPr>
          <a:xfrm>
            <a:off x="5571018" y="3659625"/>
            <a:ext cx="3189032" cy="113100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861649" y="4891177"/>
            <a:ext cx="2626743" cy="4364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Paneer</a:t>
            </a:r>
            <a:r>
              <a:rPr lang="en-US" sz="1400" dirty="0"/>
              <a:t> Making Vat 1000L ₹50000</a:t>
            </a:r>
            <a:endParaRPr lang="en-IN" sz="1400" dirty="0"/>
          </a:p>
        </p:txBody>
      </p:sp>
      <p:sp>
        <p:nvSpPr>
          <p:cNvPr id="2" name="Rounded Rectangle 1"/>
          <p:cNvSpPr/>
          <p:nvPr/>
        </p:nvSpPr>
        <p:spPr>
          <a:xfrm>
            <a:off x="4994694" y="2839039"/>
            <a:ext cx="1906437" cy="3441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10 HP Motor - ₹ 50k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22553326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573</TotalTime>
  <Words>648</Words>
  <Application>Microsoft Office PowerPoint</Application>
  <PresentationFormat>Widescreen</PresentationFormat>
  <Paragraphs>203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Algerian</vt:lpstr>
      <vt:lpstr>Arial</vt:lpstr>
      <vt:lpstr>Arial Black</vt:lpstr>
      <vt:lpstr>Garamond</vt:lpstr>
      <vt:lpstr>Times New Roman</vt:lpstr>
      <vt:lpstr>Wingdings</vt:lpstr>
      <vt:lpstr>Organic</vt:lpstr>
      <vt:lpstr>PowerPoint Presentation</vt:lpstr>
      <vt:lpstr>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TARGETED CUSTOMERS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avishiktajgm@outlook.com</dc:creator>
  <cp:lastModifiedBy>Ayan</cp:lastModifiedBy>
  <cp:revision>62</cp:revision>
  <dcterms:created xsi:type="dcterms:W3CDTF">2023-03-09T16:02:15Z</dcterms:created>
  <dcterms:modified xsi:type="dcterms:W3CDTF">2023-12-29T05:16:29Z</dcterms:modified>
</cp:coreProperties>
</file>